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396" r:id="rId2"/>
    <p:sldId id="601" r:id="rId3"/>
    <p:sldId id="604" r:id="rId4"/>
    <p:sldId id="598" r:id="rId5"/>
    <p:sldId id="605" r:id="rId6"/>
    <p:sldId id="599" r:id="rId7"/>
    <p:sldId id="603" r:id="rId8"/>
    <p:sldId id="600" r:id="rId9"/>
    <p:sldId id="602" r:id="rId10"/>
    <p:sldId id="607" r:id="rId11"/>
    <p:sldId id="582" r:id="rId12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FF40FF"/>
    <a:srgbClr val="197FF2"/>
    <a:srgbClr val="1393F4"/>
    <a:srgbClr val="FFFED6"/>
    <a:srgbClr val="FF462C"/>
    <a:srgbClr val="FF4A21"/>
    <a:srgbClr val="005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96" autoAdjust="0"/>
    <p:restoredTop sz="85042" autoAdjust="0"/>
  </p:normalViewPr>
  <p:slideViewPr>
    <p:cSldViewPr snapToGrid="0" snapToObjects="1">
      <p:cViewPr varScale="1">
        <p:scale>
          <a:sx n="171" d="100"/>
          <a:sy n="171" d="100"/>
        </p:scale>
        <p:origin x="648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10/18/22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10/18/22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HWCOE-PPT---title-slide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WCOE-PPT---title-slid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821" y="2142597"/>
            <a:ext cx="7763657" cy="2611257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500290"/>
            <a:ext cx="77636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821" y="258384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96158" y="258384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821" y="230145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96158" y="230145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500290"/>
            <a:ext cx="77636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HWCOE-PPT---splash-pag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893854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idx="10"/>
          </p:nvPr>
        </p:nvSpPr>
        <p:spPr bwMode="auto">
          <a:xfrm>
            <a:off x="327868" y="1730863"/>
            <a:ext cx="7556500" cy="307412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715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7304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  <p:sldLayoutId id="2147484290" r:id="rId9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chemeClr val="accent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1" fontAlgn="base" hangingPunct="1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1" fontAlgn="base" hangingPunct="1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1" fontAlgn="base" hangingPunct="1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1" fontAlgn="base" hangingPunct="1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1" fontAlgn="base" hangingPunct="1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Tree Traversal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871299" y="3095756"/>
            <a:ext cx="8681355" cy="1156755"/>
          </a:xfrm>
        </p:spPr>
        <p:txBody>
          <a:bodyPr/>
          <a:lstStyle/>
          <a:p>
            <a:r>
              <a:rPr lang="en-US" dirty="0"/>
              <a:t>COP 4020</a:t>
            </a:r>
          </a:p>
        </p:txBody>
      </p:sp>
    </p:spTree>
    <p:extLst>
      <p:ext uri="{BB962C8B-B14F-4D97-AF65-F5344CB8AC3E}">
        <p14:creationId xmlns:p14="http://schemas.microsoft.com/office/powerpoint/2010/main" val="1708311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Tree Traversals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0"/>
              </p:nvPr>
            </p:nvSpPr>
            <p:spPr>
              <a:xfrm>
                <a:off x="327868" y="1361590"/>
                <a:ext cx="8488264" cy="3530450"/>
              </a:xfrm>
            </p:spPr>
            <p:txBody>
              <a:bodyPr/>
              <a:lstStyle/>
              <a:p>
                <a:pPr>
                  <a:spcBef>
                    <a:spcPts val="800"/>
                  </a:spcBef>
                </a:pPr>
                <a:r>
                  <a:rPr lang="en-US" dirty="0"/>
                  <a:t>Depth First</a:t>
                </a:r>
              </a:p>
              <a:p>
                <a:pPr lvl="1">
                  <a:spcBef>
                    <a:spcPts val="800"/>
                  </a:spcBef>
                  <a:buFont typeface="Wingdings" pitchFamily="2" charset="2"/>
                  <a:buChar char="Ø"/>
                </a:pPr>
                <a:r>
                  <a:rPr lang="en-US" dirty="0"/>
                  <a:t>Pre-order</a:t>
                </a:r>
              </a:p>
              <a:p>
                <a:pPr lvl="2">
                  <a:spcBef>
                    <a:spcPts val="800"/>
                  </a:spcBef>
                  <a:buFont typeface="Lucida Grande Bold" panose="020B0600040502020204" pitchFamily="34" charset="0"/>
                  <a:buChar char="↳"/>
                </a:pPr>
                <a:r>
                  <a:rPr lang="en-US" dirty="0">
                    <a:solidFill>
                      <a:schemeClr val="accent3"/>
                    </a:solidFill>
                  </a:rPr>
                  <a:t>Visit</a:t>
                </a:r>
                <a:r>
                  <a:rPr lang="en-US" dirty="0"/>
                  <a:t>, Left traversal, Right traversal</a:t>
                </a:r>
              </a:p>
              <a:p>
                <a:pPr lvl="2">
                  <a:spcBef>
                    <a:spcPts val="800"/>
                  </a:spcBef>
                  <a:buFont typeface="Lucida Grande Bold" panose="020B0600040502020204" pitchFamily="34" charset="0"/>
                  <a:buChar char="↳"/>
                </a:pPr>
                <a:r>
                  <a:rPr lang="en-US" dirty="0"/>
                  <a:t>The process for </a:t>
                </a:r>
                <a:r>
                  <a:rPr lang="en-US" i="1" dirty="0"/>
                  <a:t>implementing </a:t>
                </a:r>
                <a:r>
                  <a:rPr lang="en-US" b="1" i="1" dirty="0"/>
                  <a:t>visit calls</a:t>
                </a:r>
                <a:r>
                  <a:rPr lang="en-US" dirty="0"/>
                  <a:t> in our compiler model</a:t>
                </a:r>
              </a:p>
              <a:p>
                <a:pPr lvl="1">
                  <a:spcBef>
                    <a:spcPts val="800"/>
                  </a:spcBef>
                  <a:buFont typeface="Wingdings" pitchFamily="2" charset="2"/>
                  <a:buChar char="Ø"/>
                </a:pPr>
                <a:r>
                  <a:rPr lang="en-US" dirty="0"/>
                  <a:t>In-order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Left traversal, </a:t>
                </a:r>
                <a:r>
                  <a:rPr lang="en-US" dirty="0">
                    <a:solidFill>
                      <a:schemeClr val="accent3"/>
                    </a:solidFill>
                  </a:rPr>
                  <a:t>Visit</a:t>
                </a:r>
                <a:r>
                  <a:rPr lang="en-US" dirty="0"/>
                  <a:t>, Right traversal</a:t>
                </a:r>
              </a:p>
              <a:p>
                <a:pPr lvl="1">
                  <a:spcBef>
                    <a:spcPts val="800"/>
                  </a:spcBef>
                  <a:buFont typeface="Wingdings" pitchFamily="2" charset="2"/>
                  <a:buChar char="Ø"/>
                </a:pPr>
                <a:r>
                  <a:rPr lang="en-US" dirty="0"/>
                  <a:t>Post-order</a:t>
                </a:r>
              </a:p>
              <a:p>
                <a:pPr lvl="2">
                  <a:spcBef>
                    <a:spcPts val="800"/>
                  </a:spcBef>
                  <a:buFont typeface="Lucida Grande Bold" panose="020B0600040502020204" pitchFamily="34" charset="0"/>
                  <a:buChar char="↳"/>
                </a:pPr>
                <a:r>
                  <a:rPr lang="en-US" dirty="0"/>
                  <a:t>Left traversal, Right traversal, </a:t>
                </a:r>
                <a:r>
                  <a:rPr lang="en-US" dirty="0">
                    <a:solidFill>
                      <a:schemeClr val="accent3"/>
                    </a:solidFill>
                  </a:rPr>
                  <a:t>Visit</a:t>
                </a:r>
              </a:p>
              <a:p>
                <a:pPr lvl="2">
                  <a:spcBef>
                    <a:spcPts val="800"/>
                  </a:spcBef>
                  <a:buFont typeface="Lucida Grande Bold" panose="020B0600040502020204" pitchFamily="34" charset="0"/>
                  <a:buChar char="↳"/>
                </a:pPr>
                <a:r>
                  <a:rPr lang="en-US" dirty="0"/>
                  <a:t>The order in which </a:t>
                </a:r>
                <a:r>
                  <a:rPr lang="en-US" b="1" i="1" dirty="0"/>
                  <a:t>evaluations</a:t>
                </a:r>
                <a:r>
                  <a:rPr lang="en-US" dirty="0"/>
                  <a:t> in our process </a:t>
                </a:r>
                <a:r>
                  <a:rPr lang="en-US" i="1" dirty="0"/>
                  <a:t>will complete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327868" y="1361590"/>
                <a:ext cx="8488264" cy="3530450"/>
              </a:xfrm>
              <a:blipFill>
                <a:blip r:embed="rId2"/>
                <a:stretch>
                  <a:fillRect l="-149" t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991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AST Traversal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89"/>
            <a:ext cx="3914484" cy="3618411"/>
          </a:xfrm>
        </p:spPr>
        <p:txBody>
          <a:bodyPr/>
          <a:lstStyle/>
          <a:p>
            <a:pPr marL="0" indent="0">
              <a:spcBef>
                <a:spcPts val="2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WHILE a &lt; 10 DO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accent3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LET b = 1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;</a:t>
            </a:r>
            <a:endParaRPr lang="en-US" sz="1800" dirty="0">
              <a:solidFill>
                <a:schemeClr val="tx1"/>
              </a:solidFill>
              <a:latin typeface="Cambria" panose="02040503050406030204" pitchFamily="18" charset="0"/>
              <a:ea typeface="Cambria Math" panose="02040503050406030204" pitchFamily="18" charset="0"/>
              <a:cs typeface="Consolas" panose="020B060902020403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WHILE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b &lt; 5 DO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   b = b + 1;</a:t>
            </a:r>
            <a:endParaRPr lang="en-US" sz="1800" dirty="0">
              <a:solidFill>
                <a:schemeClr val="tx1"/>
              </a:solidFill>
              <a:latin typeface="Cambria" panose="02040503050406030204" pitchFamily="18" charset="0"/>
              <a:ea typeface="Cambria Math" panose="02040503050406030204" pitchFamily="18" charset="0"/>
              <a:cs typeface="Consolas" panose="020B060902020403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   // …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 END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 // …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chemeClr val="accent3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LET d = 0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FF40FF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WHILE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d &lt; 7 DO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   d = d + 2;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 END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END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2E288B-04C6-2E47-9D58-AF2113649B1D}"/>
              </a:ext>
            </a:extLst>
          </p:cNvPr>
          <p:cNvSpPr/>
          <p:nvPr/>
        </p:nvSpPr>
        <p:spPr>
          <a:xfrm>
            <a:off x="5711423" y="1361589"/>
            <a:ext cx="1437725" cy="417587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WHILE(A)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265C2E-253A-F843-BA8A-9CCC21D49E14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6208048" y="933218"/>
            <a:ext cx="222238" cy="4283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27B950B-242C-0449-8CB3-37BE1A12C85D}"/>
              </a:ext>
            </a:extLst>
          </p:cNvPr>
          <p:cNvSpPr/>
          <p:nvPr/>
        </p:nvSpPr>
        <p:spPr>
          <a:xfrm>
            <a:off x="5489185" y="515632"/>
            <a:ext cx="1437725" cy="4175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3B8B0B-B5DE-C645-8431-B744947B7671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456116" y="1779176"/>
            <a:ext cx="1974170" cy="5167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58B1EC4-09E3-ED46-B330-424825CDD1A1}"/>
              </a:ext>
            </a:extLst>
          </p:cNvPr>
          <p:cNvSpPr/>
          <p:nvPr/>
        </p:nvSpPr>
        <p:spPr>
          <a:xfrm>
            <a:off x="3754181" y="2295939"/>
            <a:ext cx="1437725" cy="417587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63DFE2-7E8B-704F-AC39-AEF830B232EC}"/>
              </a:ext>
            </a:extLst>
          </p:cNvPr>
          <p:cNvSpPr/>
          <p:nvPr/>
        </p:nvSpPr>
        <p:spPr>
          <a:xfrm>
            <a:off x="1949657" y="2970550"/>
            <a:ext cx="2039983" cy="4175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Declaration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1D8736-85C1-A342-8435-FBC6ABD4478E}"/>
              </a:ext>
            </a:extLst>
          </p:cNvPr>
          <p:cNvSpPr/>
          <p:nvPr/>
        </p:nvSpPr>
        <p:spPr>
          <a:xfrm>
            <a:off x="3989639" y="2970550"/>
            <a:ext cx="1437725" cy="417587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WHILE(B)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827D72-898D-2846-A707-020FE3DF0207}"/>
              </a:ext>
            </a:extLst>
          </p:cNvPr>
          <p:cNvSpPr/>
          <p:nvPr/>
        </p:nvSpPr>
        <p:spPr>
          <a:xfrm>
            <a:off x="7467347" y="2970549"/>
            <a:ext cx="1437725" cy="417587"/>
          </a:xfrm>
          <a:prstGeom prst="rect">
            <a:avLst/>
          </a:prstGeom>
          <a:solidFill>
            <a:srgbClr val="FF4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WHILE(D)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88C0069-DC09-BF4C-BFC8-A67558FC6817}"/>
              </a:ext>
            </a:extLst>
          </p:cNvPr>
          <p:cNvCxnSpPr>
            <a:cxnSpLocks/>
          </p:cNvCxnSpPr>
          <p:nvPr/>
        </p:nvCxnSpPr>
        <p:spPr>
          <a:xfrm flipV="1">
            <a:off x="6430286" y="1779176"/>
            <a:ext cx="0" cy="1187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3A3CA41-8C8C-D443-AFA1-0E61C3CC494F}"/>
              </a:ext>
            </a:extLst>
          </p:cNvPr>
          <p:cNvSpPr/>
          <p:nvPr/>
        </p:nvSpPr>
        <p:spPr>
          <a:xfrm>
            <a:off x="5427364" y="2973531"/>
            <a:ext cx="2039983" cy="4175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Declaration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593B32-0134-5E44-99DD-BFBD3FDEA600}"/>
              </a:ext>
            </a:extLst>
          </p:cNvPr>
          <p:cNvCxnSpPr>
            <a:cxnSpLocks/>
          </p:cNvCxnSpPr>
          <p:nvPr/>
        </p:nvCxnSpPr>
        <p:spPr>
          <a:xfrm flipH="1">
            <a:off x="3107783" y="3392904"/>
            <a:ext cx="1687582" cy="8084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7AE0D3E-6A2E-BA47-B8F3-7676EB710C0E}"/>
              </a:ext>
            </a:extLst>
          </p:cNvPr>
          <p:cNvSpPr/>
          <p:nvPr/>
        </p:nvSpPr>
        <p:spPr>
          <a:xfrm>
            <a:off x="2405848" y="4201332"/>
            <a:ext cx="1437725" cy="417587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Condition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C941FE-094B-BD42-BEAF-AD934AF876E8}"/>
              </a:ext>
            </a:extLst>
          </p:cNvPr>
          <p:cNvCxnSpPr>
            <a:cxnSpLocks/>
          </p:cNvCxnSpPr>
          <p:nvPr/>
        </p:nvCxnSpPr>
        <p:spPr>
          <a:xfrm flipH="1" flipV="1">
            <a:off x="4795365" y="3392905"/>
            <a:ext cx="206334" cy="10604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49654FB-4FB1-8945-BDAC-E96901D96EF7}"/>
              </a:ext>
            </a:extLst>
          </p:cNvPr>
          <p:cNvSpPr/>
          <p:nvPr/>
        </p:nvSpPr>
        <p:spPr>
          <a:xfrm>
            <a:off x="4282836" y="4381872"/>
            <a:ext cx="1437725" cy="417587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Statements</a:t>
            </a:r>
          </a:p>
        </p:txBody>
      </p:sp>
    </p:spTree>
    <p:extLst>
      <p:ext uri="{BB962C8B-B14F-4D97-AF65-F5344CB8AC3E}">
        <p14:creationId xmlns:p14="http://schemas.microsoft.com/office/powerpoint/2010/main" val="3382462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Tree Traversals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Breadth First (level-order)</a:t>
            </a:r>
          </a:p>
          <a:p>
            <a:pPr>
              <a:spcBef>
                <a:spcPts val="800"/>
              </a:spcBef>
            </a:pPr>
            <a:r>
              <a:rPr lang="en-US" dirty="0"/>
              <a:t>Depth First</a:t>
            </a:r>
          </a:p>
        </p:txBody>
      </p:sp>
    </p:spTree>
    <p:extLst>
      <p:ext uri="{BB962C8B-B14F-4D97-AF65-F5344CB8AC3E}">
        <p14:creationId xmlns:p14="http://schemas.microsoft.com/office/powerpoint/2010/main" val="3502525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Tree Traversals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0"/>
              </p:nvPr>
            </p:nvSpPr>
            <p:spPr>
              <a:xfrm>
                <a:off x="327868" y="1361590"/>
                <a:ext cx="5773994" cy="1794848"/>
              </a:xfrm>
            </p:spPr>
            <p:txBody>
              <a:bodyPr/>
              <a:lstStyle/>
              <a:p>
                <a:pPr marL="0" indent="0">
                  <a:spcBef>
                    <a:spcPts val="800"/>
                  </a:spcBef>
                  <a:buNone/>
                </a:pPr>
                <a:r>
                  <a:rPr lang="en-US" u="sng" dirty="0"/>
                  <a:t>Depth First</a:t>
                </a:r>
              </a:p>
              <a:p>
                <a:pPr>
                  <a:spcBef>
                    <a:spcPts val="800"/>
                  </a:spcBef>
                </a:pPr>
                <a:r>
                  <a:rPr lang="en-US" dirty="0">
                    <a:solidFill>
                      <a:schemeClr val="accent3"/>
                    </a:solidFill>
                  </a:rPr>
                  <a:t>Pre</a:t>
                </a:r>
                <a:r>
                  <a:rPr lang="en-US" dirty="0"/>
                  <a:t>-order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accent3"/>
                    </a:solidFill>
                  </a:rPr>
                  <a:t>Visit</a:t>
                </a:r>
                <a:r>
                  <a:rPr lang="en-US" dirty="0"/>
                  <a:t>, </a:t>
                </a:r>
                <a:r>
                  <a:rPr lang="en-US" i="1" dirty="0"/>
                  <a:t>Left</a:t>
                </a:r>
                <a:r>
                  <a:rPr lang="en-US" dirty="0"/>
                  <a:t> traversal, </a:t>
                </a:r>
                <a:r>
                  <a:rPr lang="en-US" i="1" dirty="0"/>
                  <a:t>Right</a:t>
                </a:r>
                <a:r>
                  <a:rPr lang="en-US" dirty="0"/>
                  <a:t> traversal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327868" y="1361590"/>
                <a:ext cx="5773994" cy="1794848"/>
              </a:xfrm>
              <a:blipFill>
                <a:blip r:embed="rId2"/>
                <a:stretch>
                  <a:fillRect l="-1096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60BAF43-09B6-004E-99C3-DB79DBA479F6}"/>
              </a:ext>
            </a:extLst>
          </p:cNvPr>
          <p:cNvSpPr txBox="1"/>
          <p:nvPr/>
        </p:nvSpPr>
        <p:spPr>
          <a:xfrm>
            <a:off x="2417884" y="3588480"/>
            <a:ext cx="43082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Visit</a:t>
            </a:r>
            <a:r>
              <a:rPr lang="en-US" dirty="0">
                <a:solidFill>
                  <a:schemeClr val="tx2"/>
                </a:solidFill>
              </a:rPr>
              <a:t> [perform action on] the node </a:t>
            </a:r>
            <a:r>
              <a:rPr lang="en-US" i="1" dirty="0">
                <a:solidFill>
                  <a:schemeClr val="accent3"/>
                </a:solidFill>
              </a:rPr>
              <a:t>first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i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before</a:t>
            </a:r>
            <a:r>
              <a:rPr lang="en-US" dirty="0">
                <a:solidFill>
                  <a:schemeClr val="tx2"/>
                </a:solidFill>
              </a:rPr>
              <a:t> moving to another node</a:t>
            </a:r>
          </a:p>
        </p:txBody>
      </p:sp>
    </p:spTree>
    <p:extLst>
      <p:ext uri="{BB962C8B-B14F-4D97-AF65-F5344CB8AC3E}">
        <p14:creationId xmlns:p14="http://schemas.microsoft.com/office/powerpoint/2010/main" val="2520246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327868" y="524581"/>
                <a:ext cx="8290352" cy="837009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accent3"/>
                    </a:solidFill>
                  </a:rPr>
                  <a:t>Pre</a:t>
                </a:r>
                <a:r>
                  <a:rPr lang="en-US" dirty="0"/>
                  <a:t>-order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accent3"/>
                    </a:solidFill>
                  </a:rPr>
                  <a:t>V</a:t>
                </a:r>
                <a:r>
                  <a:rPr lang="en-US" dirty="0"/>
                  <a:t>LR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solidFill>
                      <a:schemeClr val="accent3"/>
                    </a:solidFill>
                  </a:rPr>
                  <a:t>A, B, D, E, C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27868" y="524581"/>
                <a:ext cx="8290352" cy="837009"/>
              </a:xfrm>
              <a:blipFill>
                <a:blip r:embed="rId2"/>
                <a:stretch>
                  <a:fillRect l="-2141" t="-10448"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sz="2400" dirty="0">
                <a:solidFill>
                  <a:schemeClr val="accent3"/>
                </a:solidFill>
              </a:rPr>
              <a:t> 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A784C3D-ED68-4144-AFC1-A12D48EF5C34}"/>
              </a:ext>
            </a:extLst>
          </p:cNvPr>
          <p:cNvSpPr/>
          <p:nvPr/>
        </p:nvSpPr>
        <p:spPr>
          <a:xfrm>
            <a:off x="4572000" y="1480088"/>
            <a:ext cx="548640" cy="548640"/>
          </a:xfrm>
          <a:prstGeom prst="ellips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A4777E7-E3BA-D847-906D-D90FC788F732}"/>
              </a:ext>
            </a:extLst>
          </p:cNvPr>
          <p:cNvSpPr/>
          <p:nvPr/>
        </p:nvSpPr>
        <p:spPr>
          <a:xfrm>
            <a:off x="3413761" y="2364008"/>
            <a:ext cx="548640" cy="548640"/>
          </a:xfrm>
          <a:prstGeom prst="ellips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F578BD2-A282-C941-B5CE-B8A3E7CC3ECB}"/>
              </a:ext>
            </a:extLst>
          </p:cNvPr>
          <p:cNvSpPr/>
          <p:nvPr/>
        </p:nvSpPr>
        <p:spPr>
          <a:xfrm>
            <a:off x="2651760" y="3501928"/>
            <a:ext cx="548640" cy="548640"/>
          </a:xfrm>
          <a:prstGeom prst="ellips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570AA2-787D-CD47-97DA-7FE0DAEBBD26}"/>
              </a:ext>
            </a:extLst>
          </p:cNvPr>
          <p:cNvSpPr/>
          <p:nvPr/>
        </p:nvSpPr>
        <p:spPr>
          <a:xfrm>
            <a:off x="5769974" y="2364008"/>
            <a:ext cx="548640" cy="548640"/>
          </a:xfrm>
          <a:prstGeom prst="ellips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55F97B4-5003-594F-A720-1E1E4D61A1F8}"/>
              </a:ext>
            </a:extLst>
          </p:cNvPr>
          <p:cNvSpPr/>
          <p:nvPr/>
        </p:nvSpPr>
        <p:spPr>
          <a:xfrm>
            <a:off x="4142532" y="3501928"/>
            <a:ext cx="548640" cy="548640"/>
          </a:xfrm>
          <a:prstGeom prst="ellips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dirty="0"/>
              <a:t>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6C8A1EA-F93E-5841-BB58-F63065D6F476}"/>
              </a:ext>
            </a:extLst>
          </p:cNvPr>
          <p:cNvCxnSpPr>
            <a:stCxn id="4" idx="3"/>
            <a:endCxn id="5" idx="7"/>
          </p:cNvCxnSpPr>
          <p:nvPr/>
        </p:nvCxnSpPr>
        <p:spPr>
          <a:xfrm flipH="1">
            <a:off x="3882055" y="1948382"/>
            <a:ext cx="770291" cy="4959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F16490-F80D-974C-A4FA-A82165CD1A14}"/>
              </a:ext>
            </a:extLst>
          </p:cNvPr>
          <p:cNvCxnSpPr>
            <a:cxnSpLocks/>
            <a:stCxn id="7" idx="1"/>
            <a:endCxn id="4" idx="5"/>
          </p:cNvCxnSpPr>
          <p:nvPr/>
        </p:nvCxnSpPr>
        <p:spPr>
          <a:xfrm flipH="1" flipV="1">
            <a:off x="5040294" y="1948382"/>
            <a:ext cx="810026" cy="4959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5544E0F-39F4-0341-BAD5-E45172A0FE7C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2926080" y="2832302"/>
            <a:ext cx="568028" cy="6696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5AAAE70-C8CF-E64E-9D05-792BD3A228EE}"/>
              </a:ext>
            </a:extLst>
          </p:cNvPr>
          <p:cNvCxnSpPr>
            <a:cxnSpLocks/>
            <a:stCxn id="8" idx="0"/>
            <a:endCxn id="5" idx="5"/>
          </p:cNvCxnSpPr>
          <p:nvPr/>
        </p:nvCxnSpPr>
        <p:spPr>
          <a:xfrm flipH="1" flipV="1">
            <a:off x="3882055" y="2832302"/>
            <a:ext cx="534797" cy="6696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031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Tree Traversals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0"/>
              </p:nvPr>
            </p:nvSpPr>
            <p:spPr>
              <a:xfrm>
                <a:off x="327868" y="1361590"/>
                <a:ext cx="5773994" cy="1794848"/>
              </a:xfrm>
            </p:spPr>
            <p:txBody>
              <a:bodyPr/>
              <a:lstStyle/>
              <a:p>
                <a:pPr marL="0" indent="0">
                  <a:spcBef>
                    <a:spcPts val="800"/>
                  </a:spcBef>
                  <a:buNone/>
                </a:pPr>
                <a:r>
                  <a:rPr lang="en-US" u="sng" dirty="0"/>
                  <a:t>Depth First</a:t>
                </a:r>
              </a:p>
              <a:p>
                <a:pPr>
                  <a:spcBef>
                    <a:spcPts val="800"/>
                  </a:spcBef>
                </a:pPr>
                <a:r>
                  <a:rPr lang="en-US" dirty="0">
                    <a:solidFill>
                      <a:schemeClr val="accent1"/>
                    </a:solidFill>
                  </a:rPr>
                  <a:t>Pre-order</a:t>
                </a:r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Visit, </a:t>
                </a:r>
                <a:r>
                  <a:rPr lang="en-US" i="1" dirty="0">
                    <a:solidFill>
                      <a:schemeClr val="accent1"/>
                    </a:solidFill>
                  </a:rPr>
                  <a:t>Left</a:t>
                </a:r>
                <a:r>
                  <a:rPr lang="en-US" dirty="0">
                    <a:solidFill>
                      <a:schemeClr val="accent1"/>
                    </a:solidFill>
                  </a:rPr>
                  <a:t> traversal, </a:t>
                </a:r>
                <a:r>
                  <a:rPr lang="en-US" i="1" dirty="0">
                    <a:solidFill>
                      <a:schemeClr val="accent1"/>
                    </a:solidFill>
                  </a:rPr>
                  <a:t>Right</a:t>
                </a:r>
                <a:r>
                  <a:rPr lang="en-US" dirty="0">
                    <a:solidFill>
                      <a:schemeClr val="accent1"/>
                    </a:solidFill>
                  </a:rPr>
                  <a:t> traversal</a:t>
                </a:r>
              </a:p>
              <a:p>
                <a:pPr>
                  <a:spcBef>
                    <a:spcPts val="800"/>
                  </a:spcBef>
                </a:pPr>
                <a:r>
                  <a:rPr lang="en-US" dirty="0">
                    <a:solidFill>
                      <a:schemeClr val="accent3"/>
                    </a:solidFill>
                  </a:rPr>
                  <a:t>In</a:t>
                </a:r>
                <a:r>
                  <a:rPr lang="en-US" dirty="0"/>
                  <a:t>-order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/>
                  <a:t>Left</a:t>
                </a:r>
                <a:r>
                  <a:rPr lang="en-US" dirty="0"/>
                  <a:t> traversal, </a:t>
                </a:r>
                <a:r>
                  <a:rPr lang="en-US" dirty="0">
                    <a:solidFill>
                      <a:schemeClr val="accent3"/>
                    </a:solidFill>
                  </a:rPr>
                  <a:t>Visit</a:t>
                </a:r>
                <a:r>
                  <a:rPr lang="en-US" dirty="0"/>
                  <a:t>, </a:t>
                </a:r>
                <a:r>
                  <a:rPr lang="en-US" i="1" dirty="0"/>
                  <a:t>Right</a:t>
                </a:r>
                <a:r>
                  <a:rPr lang="en-US" dirty="0"/>
                  <a:t> traversal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327868" y="1361590"/>
                <a:ext cx="5773994" cy="1794848"/>
              </a:xfrm>
              <a:blipFill>
                <a:blip r:embed="rId2"/>
                <a:stretch>
                  <a:fillRect l="-1096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60BAF43-09B6-004E-99C3-DB79DBA479F6}"/>
              </a:ext>
            </a:extLst>
          </p:cNvPr>
          <p:cNvSpPr txBox="1"/>
          <p:nvPr/>
        </p:nvSpPr>
        <p:spPr>
          <a:xfrm>
            <a:off x="2417884" y="3588480"/>
            <a:ext cx="43082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Visit</a:t>
            </a:r>
            <a:r>
              <a:rPr lang="en-US" dirty="0">
                <a:solidFill>
                  <a:schemeClr val="tx2"/>
                </a:solidFill>
              </a:rPr>
              <a:t> [perform action on] the node </a:t>
            </a:r>
          </a:p>
          <a:p>
            <a:r>
              <a:rPr lang="en-US" i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in between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moving to other nodes</a:t>
            </a:r>
          </a:p>
        </p:txBody>
      </p:sp>
    </p:spTree>
    <p:extLst>
      <p:ext uri="{BB962C8B-B14F-4D97-AF65-F5344CB8AC3E}">
        <p14:creationId xmlns:p14="http://schemas.microsoft.com/office/powerpoint/2010/main" val="2373061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327868" y="524581"/>
                <a:ext cx="8290352" cy="837009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accent3"/>
                    </a:solidFill>
                  </a:rPr>
                  <a:t>In</a:t>
                </a:r>
                <a:r>
                  <a:rPr lang="en-US" dirty="0"/>
                  <a:t>-order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L</a:t>
                </a:r>
                <a:r>
                  <a:rPr lang="en-US" dirty="0">
                    <a:solidFill>
                      <a:schemeClr val="accent3"/>
                    </a:solidFill>
                  </a:rPr>
                  <a:t>V</a:t>
                </a:r>
                <a:r>
                  <a:rPr lang="en-US" dirty="0"/>
                  <a:t>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solidFill>
                      <a:schemeClr val="accent3"/>
                    </a:solidFill>
                  </a:rPr>
                  <a:t>D, B, E, A, C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27868" y="524581"/>
                <a:ext cx="8290352" cy="837009"/>
              </a:xfrm>
              <a:blipFill>
                <a:blip r:embed="rId2"/>
                <a:stretch>
                  <a:fillRect l="-2141" t="-10448"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sz="2400" dirty="0">
                <a:solidFill>
                  <a:schemeClr val="accent3"/>
                </a:solidFill>
              </a:rPr>
              <a:t> 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A784C3D-ED68-4144-AFC1-A12D48EF5C34}"/>
              </a:ext>
            </a:extLst>
          </p:cNvPr>
          <p:cNvSpPr/>
          <p:nvPr/>
        </p:nvSpPr>
        <p:spPr>
          <a:xfrm>
            <a:off x="4572000" y="1480088"/>
            <a:ext cx="548640" cy="548640"/>
          </a:xfrm>
          <a:prstGeom prst="ellips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A4777E7-E3BA-D847-906D-D90FC788F732}"/>
              </a:ext>
            </a:extLst>
          </p:cNvPr>
          <p:cNvSpPr/>
          <p:nvPr/>
        </p:nvSpPr>
        <p:spPr>
          <a:xfrm>
            <a:off x="3413761" y="2364008"/>
            <a:ext cx="548640" cy="548640"/>
          </a:xfrm>
          <a:prstGeom prst="ellips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F578BD2-A282-C941-B5CE-B8A3E7CC3ECB}"/>
              </a:ext>
            </a:extLst>
          </p:cNvPr>
          <p:cNvSpPr/>
          <p:nvPr/>
        </p:nvSpPr>
        <p:spPr>
          <a:xfrm>
            <a:off x="2651760" y="3501928"/>
            <a:ext cx="548640" cy="548640"/>
          </a:xfrm>
          <a:prstGeom prst="ellips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570AA2-787D-CD47-97DA-7FE0DAEBBD26}"/>
              </a:ext>
            </a:extLst>
          </p:cNvPr>
          <p:cNvSpPr/>
          <p:nvPr/>
        </p:nvSpPr>
        <p:spPr>
          <a:xfrm>
            <a:off x="5769974" y="2364008"/>
            <a:ext cx="548640" cy="548640"/>
          </a:xfrm>
          <a:prstGeom prst="ellips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55F97B4-5003-594F-A720-1E1E4D61A1F8}"/>
              </a:ext>
            </a:extLst>
          </p:cNvPr>
          <p:cNvSpPr/>
          <p:nvPr/>
        </p:nvSpPr>
        <p:spPr>
          <a:xfrm>
            <a:off x="4142532" y="3501928"/>
            <a:ext cx="548640" cy="548640"/>
          </a:xfrm>
          <a:prstGeom prst="ellips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dirty="0"/>
              <a:t>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6C8A1EA-F93E-5841-BB58-F63065D6F476}"/>
              </a:ext>
            </a:extLst>
          </p:cNvPr>
          <p:cNvCxnSpPr>
            <a:stCxn id="4" idx="3"/>
            <a:endCxn id="5" idx="7"/>
          </p:cNvCxnSpPr>
          <p:nvPr/>
        </p:nvCxnSpPr>
        <p:spPr>
          <a:xfrm flipH="1">
            <a:off x="3882055" y="1948382"/>
            <a:ext cx="770291" cy="4959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F16490-F80D-974C-A4FA-A82165CD1A14}"/>
              </a:ext>
            </a:extLst>
          </p:cNvPr>
          <p:cNvCxnSpPr>
            <a:cxnSpLocks/>
            <a:stCxn id="7" idx="1"/>
            <a:endCxn id="4" idx="5"/>
          </p:cNvCxnSpPr>
          <p:nvPr/>
        </p:nvCxnSpPr>
        <p:spPr>
          <a:xfrm flipH="1" flipV="1">
            <a:off x="5040294" y="1948382"/>
            <a:ext cx="810026" cy="4959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5544E0F-39F4-0341-BAD5-E45172A0FE7C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2926080" y="2832302"/>
            <a:ext cx="568028" cy="6696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5AAAE70-C8CF-E64E-9D05-792BD3A228EE}"/>
              </a:ext>
            </a:extLst>
          </p:cNvPr>
          <p:cNvCxnSpPr>
            <a:cxnSpLocks/>
            <a:stCxn id="8" idx="0"/>
            <a:endCxn id="5" idx="5"/>
          </p:cNvCxnSpPr>
          <p:nvPr/>
        </p:nvCxnSpPr>
        <p:spPr>
          <a:xfrm flipH="1" flipV="1">
            <a:off x="3882055" y="2832302"/>
            <a:ext cx="534797" cy="6696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059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Tree Traversals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0"/>
              </p:nvPr>
            </p:nvSpPr>
            <p:spPr>
              <a:xfrm>
                <a:off x="327868" y="1361590"/>
                <a:ext cx="5773994" cy="1794848"/>
              </a:xfrm>
            </p:spPr>
            <p:txBody>
              <a:bodyPr/>
              <a:lstStyle/>
              <a:p>
                <a:pPr marL="0" indent="0">
                  <a:spcBef>
                    <a:spcPts val="800"/>
                  </a:spcBef>
                  <a:buNone/>
                </a:pPr>
                <a:r>
                  <a:rPr lang="en-US" u="sng" dirty="0"/>
                  <a:t>Depth First</a:t>
                </a:r>
              </a:p>
              <a:p>
                <a:pPr>
                  <a:spcBef>
                    <a:spcPts val="800"/>
                  </a:spcBef>
                </a:pPr>
                <a:r>
                  <a:rPr lang="en-US" dirty="0">
                    <a:solidFill>
                      <a:schemeClr val="accent1"/>
                    </a:solidFill>
                  </a:rPr>
                  <a:t>Pre-order</a:t>
                </a:r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Visit, </a:t>
                </a:r>
                <a:r>
                  <a:rPr lang="en-US" i="1" dirty="0">
                    <a:solidFill>
                      <a:schemeClr val="accent1"/>
                    </a:solidFill>
                  </a:rPr>
                  <a:t>Left</a:t>
                </a:r>
                <a:r>
                  <a:rPr lang="en-US" dirty="0">
                    <a:solidFill>
                      <a:schemeClr val="accent1"/>
                    </a:solidFill>
                  </a:rPr>
                  <a:t> traversal, </a:t>
                </a:r>
                <a:r>
                  <a:rPr lang="en-US" i="1" dirty="0">
                    <a:solidFill>
                      <a:schemeClr val="accent1"/>
                    </a:solidFill>
                  </a:rPr>
                  <a:t>Right</a:t>
                </a:r>
                <a:r>
                  <a:rPr lang="en-US" dirty="0">
                    <a:solidFill>
                      <a:schemeClr val="accent1"/>
                    </a:solidFill>
                  </a:rPr>
                  <a:t> traversal</a:t>
                </a:r>
              </a:p>
              <a:p>
                <a:pPr>
                  <a:spcBef>
                    <a:spcPts val="800"/>
                  </a:spcBef>
                </a:pPr>
                <a:r>
                  <a:rPr lang="en-US" dirty="0">
                    <a:solidFill>
                      <a:schemeClr val="accent1"/>
                    </a:solidFill>
                  </a:rPr>
                  <a:t>In-order</a:t>
                </a:r>
                <a:r>
                  <a:rPr lang="en-US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i="1" dirty="0">
                    <a:solidFill>
                      <a:schemeClr val="accent1"/>
                    </a:solidFill>
                  </a:rPr>
                  <a:t>Left</a:t>
                </a:r>
                <a:r>
                  <a:rPr lang="en-US" dirty="0">
                    <a:solidFill>
                      <a:schemeClr val="accent1"/>
                    </a:solidFill>
                  </a:rPr>
                  <a:t> traversal, Visit, </a:t>
                </a:r>
                <a:r>
                  <a:rPr lang="en-US" i="1" dirty="0">
                    <a:solidFill>
                      <a:schemeClr val="accent1"/>
                    </a:solidFill>
                  </a:rPr>
                  <a:t>Right</a:t>
                </a:r>
                <a:r>
                  <a:rPr lang="en-US" dirty="0">
                    <a:solidFill>
                      <a:schemeClr val="accent1"/>
                    </a:solidFill>
                  </a:rPr>
                  <a:t> traversal</a:t>
                </a:r>
              </a:p>
              <a:p>
                <a:pPr>
                  <a:spcBef>
                    <a:spcPts val="800"/>
                  </a:spcBef>
                </a:pPr>
                <a:r>
                  <a:rPr lang="en-US" dirty="0">
                    <a:solidFill>
                      <a:schemeClr val="accent3"/>
                    </a:solidFill>
                  </a:rPr>
                  <a:t>Post</a:t>
                </a:r>
                <a:r>
                  <a:rPr lang="en-US" dirty="0"/>
                  <a:t>-order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/>
                  <a:t>Left</a:t>
                </a:r>
                <a:r>
                  <a:rPr lang="en-US" dirty="0"/>
                  <a:t> traversal, </a:t>
                </a:r>
                <a:r>
                  <a:rPr lang="en-US" i="1" dirty="0"/>
                  <a:t>Right</a:t>
                </a:r>
                <a:r>
                  <a:rPr lang="en-US" dirty="0"/>
                  <a:t> traversal, </a:t>
                </a:r>
                <a:r>
                  <a:rPr lang="en-US" dirty="0">
                    <a:solidFill>
                      <a:schemeClr val="accent3"/>
                    </a:solidFill>
                  </a:rPr>
                  <a:t>Visit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327868" y="1361590"/>
                <a:ext cx="5773994" cy="1794848"/>
              </a:xfrm>
              <a:blipFill>
                <a:blip r:embed="rId2"/>
                <a:stretch>
                  <a:fillRect l="-1096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60BAF43-09B6-004E-99C3-DB79DBA479F6}"/>
              </a:ext>
            </a:extLst>
          </p:cNvPr>
          <p:cNvSpPr txBox="1"/>
          <p:nvPr/>
        </p:nvSpPr>
        <p:spPr>
          <a:xfrm>
            <a:off x="2417884" y="3588480"/>
            <a:ext cx="430823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Visit</a:t>
            </a:r>
            <a:r>
              <a:rPr lang="en-US" dirty="0">
                <a:solidFill>
                  <a:schemeClr val="tx2"/>
                </a:solidFill>
              </a:rPr>
              <a:t> [perform action on] the node </a:t>
            </a:r>
            <a:r>
              <a:rPr lang="en-US" i="1" dirty="0">
                <a:solidFill>
                  <a:schemeClr val="accent3"/>
                </a:solidFill>
              </a:rPr>
              <a:t>last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i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after</a:t>
            </a:r>
            <a:r>
              <a:rPr lang="en-US" dirty="0">
                <a:solidFill>
                  <a:schemeClr val="tx2"/>
                </a:solidFill>
              </a:rPr>
              <a:t> moving to the other nodes</a:t>
            </a:r>
          </a:p>
        </p:txBody>
      </p:sp>
    </p:spTree>
    <p:extLst>
      <p:ext uri="{BB962C8B-B14F-4D97-AF65-F5344CB8AC3E}">
        <p14:creationId xmlns:p14="http://schemas.microsoft.com/office/powerpoint/2010/main" val="2985042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327868" y="524581"/>
                <a:ext cx="8290352" cy="837009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accent3"/>
                    </a:solidFill>
                  </a:rPr>
                  <a:t>Post</a:t>
                </a:r>
                <a:r>
                  <a:rPr lang="en-US" dirty="0"/>
                  <a:t>-order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LR</a:t>
                </a:r>
                <a:r>
                  <a:rPr lang="en-US" dirty="0">
                    <a:solidFill>
                      <a:schemeClr val="accent3"/>
                    </a:solidFill>
                  </a:rPr>
                  <a:t>V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solidFill>
                      <a:schemeClr val="accent3"/>
                    </a:solidFill>
                  </a:rPr>
                  <a:t>D, E, B, C, A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27868" y="524581"/>
                <a:ext cx="8290352" cy="837009"/>
              </a:xfrm>
              <a:blipFill>
                <a:blip r:embed="rId2"/>
                <a:stretch>
                  <a:fillRect l="-2141" t="-10448"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sz="2400" dirty="0">
                <a:solidFill>
                  <a:schemeClr val="accent3"/>
                </a:solidFill>
              </a:rPr>
              <a:t> 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A784C3D-ED68-4144-AFC1-A12D48EF5C34}"/>
              </a:ext>
            </a:extLst>
          </p:cNvPr>
          <p:cNvSpPr/>
          <p:nvPr/>
        </p:nvSpPr>
        <p:spPr>
          <a:xfrm>
            <a:off x="4572000" y="1480088"/>
            <a:ext cx="548640" cy="548640"/>
          </a:xfrm>
          <a:prstGeom prst="ellips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A4777E7-E3BA-D847-906D-D90FC788F732}"/>
              </a:ext>
            </a:extLst>
          </p:cNvPr>
          <p:cNvSpPr/>
          <p:nvPr/>
        </p:nvSpPr>
        <p:spPr>
          <a:xfrm>
            <a:off x="3413761" y="2364008"/>
            <a:ext cx="548640" cy="548640"/>
          </a:xfrm>
          <a:prstGeom prst="ellips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F578BD2-A282-C941-B5CE-B8A3E7CC3ECB}"/>
              </a:ext>
            </a:extLst>
          </p:cNvPr>
          <p:cNvSpPr/>
          <p:nvPr/>
        </p:nvSpPr>
        <p:spPr>
          <a:xfrm>
            <a:off x="2651760" y="3501928"/>
            <a:ext cx="548640" cy="548640"/>
          </a:xfrm>
          <a:prstGeom prst="ellips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570AA2-787D-CD47-97DA-7FE0DAEBBD26}"/>
              </a:ext>
            </a:extLst>
          </p:cNvPr>
          <p:cNvSpPr/>
          <p:nvPr/>
        </p:nvSpPr>
        <p:spPr>
          <a:xfrm>
            <a:off x="5769974" y="2364008"/>
            <a:ext cx="548640" cy="548640"/>
          </a:xfrm>
          <a:prstGeom prst="ellips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55F97B4-5003-594F-A720-1E1E4D61A1F8}"/>
              </a:ext>
            </a:extLst>
          </p:cNvPr>
          <p:cNvSpPr/>
          <p:nvPr/>
        </p:nvSpPr>
        <p:spPr>
          <a:xfrm>
            <a:off x="4142532" y="3501928"/>
            <a:ext cx="548640" cy="548640"/>
          </a:xfrm>
          <a:prstGeom prst="ellips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dirty="0"/>
              <a:t>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6C8A1EA-F93E-5841-BB58-F63065D6F476}"/>
              </a:ext>
            </a:extLst>
          </p:cNvPr>
          <p:cNvCxnSpPr>
            <a:stCxn id="4" idx="3"/>
            <a:endCxn id="5" idx="7"/>
          </p:cNvCxnSpPr>
          <p:nvPr/>
        </p:nvCxnSpPr>
        <p:spPr>
          <a:xfrm flipH="1">
            <a:off x="3882055" y="1948382"/>
            <a:ext cx="770291" cy="4959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F16490-F80D-974C-A4FA-A82165CD1A14}"/>
              </a:ext>
            </a:extLst>
          </p:cNvPr>
          <p:cNvCxnSpPr>
            <a:cxnSpLocks/>
            <a:stCxn id="7" idx="1"/>
            <a:endCxn id="4" idx="5"/>
          </p:cNvCxnSpPr>
          <p:nvPr/>
        </p:nvCxnSpPr>
        <p:spPr>
          <a:xfrm flipH="1" flipV="1">
            <a:off x="5040294" y="1948382"/>
            <a:ext cx="810026" cy="4959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5544E0F-39F4-0341-BAD5-E45172A0FE7C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2926080" y="2832302"/>
            <a:ext cx="568028" cy="6696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5AAAE70-C8CF-E64E-9D05-792BD3A228EE}"/>
              </a:ext>
            </a:extLst>
          </p:cNvPr>
          <p:cNvCxnSpPr>
            <a:cxnSpLocks/>
            <a:stCxn id="8" idx="0"/>
            <a:endCxn id="5" idx="5"/>
          </p:cNvCxnSpPr>
          <p:nvPr/>
        </p:nvCxnSpPr>
        <p:spPr>
          <a:xfrm flipH="1" flipV="1">
            <a:off x="3882055" y="2832302"/>
            <a:ext cx="534797" cy="6696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010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https://en.wikipedia.org/wiki/Tree_traversal</a:t>
            </a:r>
            <a:endParaRPr lang="en-US" sz="32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sz="2400" dirty="0">
                <a:solidFill>
                  <a:schemeClr val="accent3"/>
                </a:solidFill>
              </a:rPr>
              <a:t>  </a:t>
            </a:r>
          </a:p>
        </p:txBody>
      </p: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F55EFE9-B34B-4D4E-A834-E9FA7450D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870" y="1227609"/>
            <a:ext cx="4330350" cy="36943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5E73A6DF-2FD4-6142-B6ED-D4632F7739F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80268" y="1513990"/>
                <a:ext cx="8488264" cy="3530450"/>
              </a:xfrm>
              <a:prstGeom prst="rect">
                <a:avLst/>
              </a:prstGeom>
              <a:noFill/>
              <a:ln>
                <a:noFill/>
              </a:ln>
              <a:extLst>
                <a:ext uri="{FAA26D3D-D897-4be2-8F04-BA451C77F1D7}">
                  <ma14:placeholderFlag xmlns="" xmlns:ma14="http://schemas.microsoft.com/office/mac/drawingml/2011/main" val="1"/>
                </a:ex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28600" indent="-228600" algn="l" rtl="0" eaLnBrk="1" fontAlgn="base" hangingPunct="1">
                  <a:spcBef>
                    <a:spcPts val="2000"/>
                  </a:spcBef>
                  <a:spcAft>
                    <a:spcPct val="0"/>
                  </a:spcAft>
                  <a:buClr>
                    <a:schemeClr val="accent3">
                      <a:lumMod val="60000"/>
                      <a:lumOff val="40000"/>
                    </a:schemeClr>
                  </a:buClr>
                  <a:buSzPct val="75000"/>
                  <a:buFont typeface="Wingdings" charset="2"/>
                  <a:buChar char="n"/>
                  <a:defRPr sz="2000" kern="1200">
                    <a:solidFill>
                      <a:schemeClr val="accent1"/>
                    </a:solidFill>
                    <a:latin typeface="Cambria"/>
                    <a:ea typeface="MS PGothic" panose="020B0600070205080204" pitchFamily="34" charset="-128"/>
                    <a:cs typeface="Cambria"/>
                  </a:defRPr>
                </a:lvl1pPr>
                <a:lvl2pPr marL="457200" indent="-22860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Clr>
                    <a:schemeClr val="accent3"/>
                  </a:buClr>
                  <a:buSzPct val="75000"/>
                  <a:buFont typeface="Wingdings" charset="2"/>
                  <a:buChar char="n"/>
                  <a:defRPr kern="1200">
                    <a:solidFill>
                      <a:schemeClr val="accent1"/>
                    </a:solidFill>
                    <a:latin typeface="Cambria"/>
                    <a:ea typeface="MS PGothic" panose="020B0600070205080204" pitchFamily="34" charset="-128"/>
                    <a:cs typeface="Cambria"/>
                  </a:defRPr>
                </a:lvl2pPr>
                <a:lvl3pPr marL="685800" indent="-22860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Clr>
                    <a:schemeClr val="accent3">
                      <a:lumMod val="60000"/>
                      <a:lumOff val="40000"/>
                    </a:schemeClr>
                  </a:buClr>
                  <a:buSzPct val="75000"/>
                  <a:buFont typeface="Wingdings" charset="2"/>
                  <a:buChar char="n"/>
                  <a:defRPr kern="1200">
                    <a:solidFill>
                      <a:schemeClr val="accent1"/>
                    </a:solidFill>
                    <a:latin typeface="Cambria"/>
                    <a:ea typeface="MS PGothic" panose="020B0600070205080204" pitchFamily="34" charset="-128"/>
                    <a:cs typeface="Cambria"/>
                  </a:defRPr>
                </a:lvl3pPr>
                <a:lvl4pPr marL="914400" indent="-22860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Clr>
                    <a:schemeClr val="accent3"/>
                  </a:buClr>
                  <a:buSzPct val="75000"/>
                  <a:buFont typeface="Wingdings" charset="2"/>
                  <a:buChar char="n"/>
                  <a:defRPr kern="1200">
                    <a:solidFill>
                      <a:schemeClr val="accent1"/>
                    </a:solidFill>
                    <a:latin typeface="Cambria"/>
                    <a:ea typeface="MS PGothic" panose="020B0600070205080204" pitchFamily="34" charset="-128"/>
                    <a:cs typeface="Cambria"/>
                  </a:defRPr>
                </a:lvl4pPr>
                <a:lvl5pPr marL="1143000" indent="-22860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Clr>
                    <a:schemeClr val="accent3">
                      <a:lumMod val="60000"/>
                      <a:lumOff val="40000"/>
                    </a:schemeClr>
                  </a:buClr>
                  <a:buSzPct val="75000"/>
                  <a:buFont typeface="Wingdings" charset="2"/>
                  <a:buChar char="n"/>
                  <a:defRPr kern="1200">
                    <a:solidFill>
                      <a:schemeClr val="accent1"/>
                    </a:solidFill>
                    <a:latin typeface="Cambria"/>
                    <a:ea typeface="MS PGothic" panose="020B0600070205080204" pitchFamily="34" charset="-128"/>
                    <a:cs typeface="Cambria"/>
                  </a:defRPr>
                </a:lvl5pPr>
                <a:lvl6pPr marL="1377950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"/>
                  <a:defRPr lang="en-US" sz="1800" kern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603375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"/>
                  <a:defRPr lang="en-US" sz="1800" kern="120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830388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"/>
                  <a:defRPr lang="en-US" sz="1800" kern="120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"/>
                  <a:defRPr lang="en-US" sz="1800" kern="1200" baseline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14400">
                  <a:spcBef>
                    <a:spcPts val="800"/>
                  </a:spcBef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Pre</a:t>
                </a:r>
                <a:r>
                  <a:rPr lang="en-US" dirty="0">
                    <a:solidFill>
                      <a:schemeClr val="tx2"/>
                    </a:solidFill>
                  </a:rPr>
                  <a:t>-</a:t>
                </a:r>
                <a:r>
                  <a:rPr lang="en-US" dirty="0">
                    <a:solidFill>
                      <a:srgbClr val="FF0000"/>
                    </a:solidFill>
                  </a:rPr>
                  <a:t>order</a:t>
                </a:r>
              </a:p>
              <a:p>
                <a:pPr marL="457200" lvl="2">
                  <a:spcBef>
                    <a:spcPts val="800"/>
                  </a:spcBef>
                  <a:buClr>
                    <a:schemeClr val="tx2"/>
                  </a:buClr>
                  <a:buFont typeface="Lucida Grande Bold" panose="020B0600040502020204" pitchFamily="34" charset="0"/>
                  <a:buChar char="↳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>
                        <a:solidFill>
                          <a:schemeClr val="tx2"/>
                        </a:solidFill>
                      </a:rPr>
                      <m:t>F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tx2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tx2"/>
                        </a:solidFill>
                      </a:rPr>
                      <m:t>B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tx2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tx2"/>
                        </a:solidFill>
                      </a:rPr>
                      <m:t>A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tx2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tx2"/>
                        </a:solidFill>
                      </a:rPr>
                      <m:t>D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tx2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tx2"/>
                        </a:solidFill>
                      </a:rPr>
                      <m:t>C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tx2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tx2"/>
                        </a:solidFill>
                      </a:rPr>
                      <m:t>E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tx2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tx2"/>
                        </a:solidFill>
                      </a:rPr>
                      <m:t>G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tx2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tx2"/>
                        </a:solidFill>
                      </a:rPr>
                      <m:t>I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tx2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tx2"/>
                        </a:solidFill>
                      </a:rPr>
                      <m:t>H</m:t>
                    </m:r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  <a:p>
                <a:pPr marL="0" indent="0" defTabSz="914400">
                  <a:spcBef>
                    <a:spcPts val="800"/>
                  </a:spcBef>
                  <a:buNone/>
                </a:pPr>
                <a:endParaRPr lang="en-US" dirty="0">
                  <a:solidFill>
                    <a:schemeClr val="tx2"/>
                  </a:solidFill>
                </a:endParaRPr>
              </a:p>
              <a:p>
                <a:pPr marL="0" indent="0" defTabSz="914400">
                  <a:spcBef>
                    <a:spcPts val="800"/>
                  </a:spcBef>
                  <a:buNone/>
                </a:pPr>
                <a:r>
                  <a:rPr lang="en-US" dirty="0">
                    <a:solidFill>
                      <a:srgbClr val="00D100"/>
                    </a:solidFill>
                  </a:rPr>
                  <a:t>In</a:t>
                </a:r>
                <a:r>
                  <a:rPr lang="en-US" dirty="0">
                    <a:solidFill>
                      <a:schemeClr val="tx2"/>
                    </a:solidFill>
                  </a:rPr>
                  <a:t>-</a:t>
                </a:r>
                <a:r>
                  <a:rPr lang="en-US" dirty="0">
                    <a:solidFill>
                      <a:srgbClr val="00D100"/>
                    </a:solidFill>
                  </a:rPr>
                  <a:t>order</a:t>
                </a:r>
              </a:p>
              <a:p>
                <a:pPr marL="457200" lvl="2">
                  <a:spcBef>
                    <a:spcPts val="800"/>
                  </a:spcBef>
                  <a:buClr>
                    <a:schemeClr val="tx2"/>
                  </a:buClr>
                  <a:buFont typeface="Lucida Grande Bold" panose="020B0600040502020204" pitchFamily="34" charset="0"/>
                  <a:buChar char="↳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>
                        <a:solidFill>
                          <a:schemeClr val="tx2"/>
                        </a:solidFill>
                      </a:rPr>
                      <m:t>A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tx2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tx2"/>
                        </a:solidFill>
                      </a:rPr>
                      <m:t>B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tx2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tx2"/>
                        </a:solidFill>
                      </a:rPr>
                      <m:t>C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tx2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tx2"/>
                        </a:solidFill>
                      </a:rPr>
                      <m:t>D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tx2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tx2"/>
                        </a:solidFill>
                      </a:rPr>
                      <m:t>E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tx2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tx2"/>
                        </a:solidFill>
                      </a:rPr>
                      <m:t>F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tx2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tx2"/>
                        </a:solidFill>
                      </a:rPr>
                      <m:t>G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tx2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tx2"/>
                        </a:solidFill>
                      </a:rPr>
                      <m:t>H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tx2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tx2"/>
                        </a:solidFill>
                      </a:rPr>
                      <m:t>I</m:t>
                    </m:r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  <a:p>
                <a:pPr marL="0" indent="0" defTabSz="914400">
                  <a:spcBef>
                    <a:spcPts val="800"/>
                  </a:spcBef>
                  <a:buNone/>
                </a:pPr>
                <a:endParaRPr lang="en-US" dirty="0">
                  <a:solidFill>
                    <a:schemeClr val="tx2"/>
                  </a:solidFill>
                </a:endParaRPr>
              </a:p>
              <a:p>
                <a:pPr marL="0" indent="0" defTabSz="914400">
                  <a:spcBef>
                    <a:spcPts val="800"/>
                  </a:spcBef>
                  <a:buNone/>
                </a:pPr>
                <a:r>
                  <a:rPr lang="en-US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Post</a:t>
                </a:r>
                <a:r>
                  <a:rPr lang="en-US" dirty="0">
                    <a:solidFill>
                      <a:schemeClr val="tx2"/>
                    </a:solidFill>
                  </a:rPr>
                  <a:t>-</a:t>
                </a:r>
                <a:r>
                  <a:rPr lang="en-US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order</a:t>
                </a:r>
              </a:p>
              <a:p>
                <a:pPr marL="457200" lvl="2">
                  <a:spcBef>
                    <a:spcPts val="800"/>
                  </a:spcBef>
                  <a:buClr>
                    <a:schemeClr val="tx2"/>
                  </a:buClr>
                  <a:buFont typeface="Lucida Grande Bold" panose="020B0600040502020204" pitchFamily="34" charset="0"/>
                  <a:buChar char="↳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>
                        <a:solidFill>
                          <a:schemeClr val="tx2"/>
                        </a:solidFill>
                      </a:rPr>
                      <m:t>A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tx2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tx2"/>
                        </a:solidFill>
                      </a:rPr>
                      <m:t>C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tx2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tx2"/>
                        </a:solidFill>
                      </a:rPr>
                      <m:t>E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tx2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tx2"/>
                        </a:solidFill>
                      </a:rPr>
                      <m:t>D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tx2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tx2"/>
                        </a:solidFill>
                      </a:rPr>
                      <m:t>B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tx2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tx2"/>
                        </a:solidFill>
                      </a:rPr>
                      <m:t>H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tx2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tx2"/>
                        </a:solidFill>
                      </a:rPr>
                      <m:t>I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tx2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tx2"/>
                        </a:solidFill>
                      </a:rPr>
                      <m:t>G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tx2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tx2"/>
                        </a:solidFill>
                      </a:rPr>
                      <m:t>F</m:t>
                    </m:r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5E73A6DF-2FD4-6142-B6ED-D4632F773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0268" y="1513990"/>
                <a:ext cx="8488264" cy="3530450"/>
              </a:xfrm>
              <a:prstGeom prst="rect">
                <a:avLst/>
              </a:prstGeom>
              <a:blipFill>
                <a:blip r:embed="rId3"/>
                <a:stretch>
                  <a:fillRect l="-746" t="-1075"/>
                </a:stretch>
              </a:blipFill>
              <a:ln>
                <a:noFill/>
              </a:ln>
              <a:extLst>
                <a:ext uri="{FAA26D3D-D897-4be2-8F04-BA451C77F1D7}">
                  <ma14:placeholderFlag xmlns:ma14="http://schemas.microsoft.com/office/mac/drawingml/2011/main" xmlns="" xmlns:a14="http://schemas.microsoft.com/office/drawing/2010/main" val="1"/>
                </a:ex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D25352A1-35D9-AF4E-B9DD-195D0A9BF820}"/>
              </a:ext>
            </a:extLst>
          </p:cNvPr>
          <p:cNvSpPr/>
          <p:nvPr/>
        </p:nvSpPr>
        <p:spPr>
          <a:xfrm>
            <a:off x="3085171" y="1331691"/>
            <a:ext cx="548640" cy="54864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F8D2857-ED02-2849-B0DD-41F0D183BF4E}"/>
              </a:ext>
            </a:extLst>
          </p:cNvPr>
          <p:cNvSpPr/>
          <p:nvPr/>
        </p:nvSpPr>
        <p:spPr>
          <a:xfrm>
            <a:off x="3007041" y="1521579"/>
            <a:ext cx="173844" cy="16886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36ABEA3-64AF-2F41-BC15-77272C8C3ED5}"/>
              </a:ext>
            </a:extLst>
          </p:cNvPr>
          <p:cNvSpPr/>
          <p:nvPr/>
        </p:nvSpPr>
        <p:spPr>
          <a:xfrm>
            <a:off x="3085171" y="2611582"/>
            <a:ext cx="548640" cy="54864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BCF86B-CB1F-5D42-BF49-A964732D380D}"/>
              </a:ext>
            </a:extLst>
          </p:cNvPr>
          <p:cNvSpPr/>
          <p:nvPr/>
        </p:nvSpPr>
        <p:spPr>
          <a:xfrm>
            <a:off x="3263777" y="3055704"/>
            <a:ext cx="173844" cy="168863"/>
          </a:xfrm>
          <a:prstGeom prst="ellipse">
            <a:avLst/>
          </a:prstGeom>
          <a:solidFill>
            <a:srgbClr val="28CD4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en-US" dirty="0">
              <a:solidFill>
                <a:srgbClr val="00D1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F9F019F-AB43-8443-A221-09360C448912}"/>
              </a:ext>
            </a:extLst>
          </p:cNvPr>
          <p:cNvSpPr/>
          <p:nvPr/>
        </p:nvSpPr>
        <p:spPr>
          <a:xfrm>
            <a:off x="3085171" y="3891473"/>
            <a:ext cx="548640" cy="54864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084AFEE-1269-E34E-91DB-7E2DEAF4DB51}"/>
              </a:ext>
            </a:extLst>
          </p:cNvPr>
          <p:cNvSpPr/>
          <p:nvPr/>
        </p:nvSpPr>
        <p:spPr>
          <a:xfrm>
            <a:off x="3529305" y="4081361"/>
            <a:ext cx="173844" cy="168863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292677"/>
      </p:ext>
    </p:extLst>
  </p:cSld>
  <p:clrMapOvr>
    <a:masterClrMapping/>
  </p:clrMapOvr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WCOE-Slide-Deck-2015-HD-Standard-Fonts" id="{EF87D30A-8610-C141-AA57-86C0E1204492}" vid="{73BCB3BA-37E4-8C49-8B16-26C1C1A39E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PNE Theme Slide Deck</Template>
  <TotalTime>12287</TotalTime>
  <Words>374</Words>
  <Application>Microsoft Macintosh PowerPoint</Application>
  <PresentationFormat>On-screen Show (16:9)</PresentationFormat>
  <Paragraphs>83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Cambria</vt:lpstr>
      <vt:lpstr>Cambria Math</vt:lpstr>
      <vt:lpstr>Consolas</vt:lpstr>
      <vt:lpstr>Lucida Grande Bold</vt:lpstr>
      <vt:lpstr>Rockwell</vt:lpstr>
      <vt:lpstr>Wingdings</vt:lpstr>
      <vt:lpstr>PNE Theme Slide Deck</vt:lpstr>
      <vt:lpstr>Tree Traversal</vt:lpstr>
      <vt:lpstr>Tree Traversals</vt:lpstr>
      <vt:lpstr>Tree Traversals</vt:lpstr>
      <vt:lpstr>Pre-order → VLR → A, B, D, E, C</vt:lpstr>
      <vt:lpstr>Tree Traversals</vt:lpstr>
      <vt:lpstr>In-order → LVR → D, B, E, A, C</vt:lpstr>
      <vt:lpstr>Tree Traversals</vt:lpstr>
      <vt:lpstr>Post-order → LRV → D, E, B, C, A</vt:lpstr>
      <vt:lpstr>https://en.wikipedia.org/wiki/Tree_traversal</vt:lpstr>
      <vt:lpstr>Tree Traversals</vt:lpstr>
      <vt:lpstr>AST Traversal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Commitment to Diversity and Inclusion </dc:title>
  <dc:creator>Taylor, Curtis</dc:creator>
  <cp:lastModifiedBy>Dobbins, Peter Jonathan</cp:lastModifiedBy>
  <cp:revision>235</cp:revision>
  <cp:lastPrinted>2018-12-14T17:35:19Z</cp:lastPrinted>
  <dcterms:created xsi:type="dcterms:W3CDTF">2018-12-09T21:35:01Z</dcterms:created>
  <dcterms:modified xsi:type="dcterms:W3CDTF">2022-10-18T18:04:17Z</dcterms:modified>
</cp:coreProperties>
</file>